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1"/>
  </p:notesMasterIdLst>
  <p:handoutMasterIdLst>
    <p:handoutMasterId r:id="rId22"/>
  </p:handoutMasterIdLst>
  <p:sldIdLst>
    <p:sldId id="350" r:id="rId5"/>
    <p:sldId id="352" r:id="rId6"/>
    <p:sldId id="361" r:id="rId7"/>
    <p:sldId id="379" r:id="rId8"/>
    <p:sldId id="334" r:id="rId9"/>
    <p:sldId id="353" r:id="rId10"/>
    <p:sldId id="370" r:id="rId11"/>
    <p:sldId id="371" r:id="rId12"/>
    <p:sldId id="372" r:id="rId13"/>
    <p:sldId id="373" r:id="rId14"/>
    <p:sldId id="374" r:id="rId15"/>
    <p:sldId id="375" r:id="rId16"/>
    <p:sldId id="376" r:id="rId17"/>
    <p:sldId id="377" r:id="rId18"/>
    <p:sldId id="378" r:id="rId19"/>
    <p:sldId id="3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3/18/2023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March 18,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March 18, 2023</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March 18,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5638800" y="2116182"/>
            <a:ext cx="6219825" cy="1514019"/>
          </a:xfrm>
        </p:spPr>
        <p:txBody>
          <a:bodyPr/>
          <a:lstStyle/>
          <a:p>
            <a:r>
              <a:rPr lang="en-US" dirty="0"/>
              <a:t>Consumer Goods</a:t>
            </a:r>
            <a:br>
              <a:rPr lang="en-US" dirty="0"/>
            </a:br>
            <a:r>
              <a:rPr lang="en-US" dirty="0"/>
              <a:t>Ad-Hoc Insights</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sz="2400" dirty="0">
                <a:latin typeface="+mj-lt"/>
              </a:rPr>
              <a:t>SQL Project Challenge by </a:t>
            </a:r>
            <a:endParaRPr lang="en-US" sz="2400" dirty="0"/>
          </a:p>
          <a:p>
            <a:r>
              <a:rPr lang="en-US" dirty="0"/>
              <a:t>Domain – Consumer Goods</a:t>
            </a:r>
          </a:p>
          <a:p>
            <a:r>
              <a:rPr lang="en-US" dirty="0"/>
              <a:t>Presenter : Malavan Satkunarajah</a:t>
            </a:r>
          </a:p>
          <a:p>
            <a:endParaRPr lang="en-US" dirty="0"/>
          </a:p>
        </p:txBody>
      </p:sp>
      <p:pic>
        <p:nvPicPr>
          <p:cNvPr id="1026" name="Picture 2" descr="Sales Insights">
            <a:extLst>
              <a:ext uri="{FF2B5EF4-FFF2-40B4-BE49-F238E27FC236}">
                <a16:creationId xmlns:a16="http://schemas.microsoft.com/office/drawing/2014/main" id="{51DCA815-84DE-2403-7E13-22A0A8D49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055" y="0"/>
            <a:ext cx="4168865" cy="2128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debasics (@codebasicshub) / Twitter">
            <a:extLst>
              <a:ext uri="{FF2B5EF4-FFF2-40B4-BE49-F238E27FC236}">
                <a16:creationId xmlns:a16="http://schemas.microsoft.com/office/drawing/2014/main" id="{BFA5350F-E35C-817A-608B-0C9AB7C45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919" y="4244431"/>
            <a:ext cx="827721" cy="82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736080" y="4064000"/>
            <a:ext cx="5061051" cy="1666239"/>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278129"/>
            <a:ext cx="10610850"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5. </a:t>
            </a:r>
            <a:r>
              <a:rPr lang="en-US" sz="1800" b="0" i="0" u="none" strike="noStrike" baseline="0" dirty="0">
                <a:latin typeface="Congenial" panose="02000503040000020004" pitchFamily="2" charset="0"/>
              </a:rPr>
              <a:t>Get the products that have the highest and lowest manufacturing costs. </a:t>
            </a:r>
            <a:endParaRPr lang="en-US" sz="1800"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10</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00539" y="4358510"/>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Highest production cost goes to AQ Home </a:t>
            </a:r>
            <a:r>
              <a:rPr lang="en-US" sz="1400" dirty="0" err="1">
                <a:solidFill>
                  <a:schemeClr val="bg1"/>
                </a:solidFill>
                <a:latin typeface="Congenial Light" panose="02000503040000020004" pitchFamily="2" charset="0"/>
              </a:rPr>
              <a:t>Allin</a:t>
            </a:r>
            <a:r>
              <a:rPr lang="en-US" sz="1400" dirty="0">
                <a:solidFill>
                  <a:schemeClr val="bg1"/>
                </a:solidFill>
                <a:latin typeface="Congenial Light" panose="02000503040000020004" pitchFamily="2" charset="0"/>
              </a:rPr>
              <a:t> 1 Gen2 and lowest is with AQ Master wired X1 </a:t>
            </a:r>
            <a:r>
              <a:rPr lang="en-US" sz="1400" dirty="0" err="1">
                <a:solidFill>
                  <a:schemeClr val="bg1"/>
                </a:solidFill>
                <a:latin typeface="Congenial Light" panose="02000503040000020004" pitchFamily="2" charset="0"/>
              </a:rPr>
              <a:t>Ms</a:t>
            </a:r>
            <a:endParaRPr lang="en-US" sz="1400" dirty="0">
              <a:solidFill>
                <a:schemeClr val="bg1"/>
              </a:solidFill>
              <a:latin typeface="Congenial Light" panose="02000503040000020004" pitchFamily="2" charset="0"/>
            </a:endParaRPr>
          </a:p>
        </p:txBody>
      </p:sp>
      <p:pic>
        <p:nvPicPr>
          <p:cNvPr id="2" name="Picture 1">
            <a:extLst>
              <a:ext uri="{FF2B5EF4-FFF2-40B4-BE49-F238E27FC236}">
                <a16:creationId xmlns:a16="http://schemas.microsoft.com/office/drawing/2014/main" id="{C804653C-0830-56C6-CC75-DDEEAC76A4E3}"/>
              </a:ext>
            </a:extLst>
          </p:cNvPr>
          <p:cNvPicPr>
            <a:picLocks noChangeAspect="1"/>
          </p:cNvPicPr>
          <p:nvPr/>
        </p:nvPicPr>
        <p:blipFill>
          <a:blip r:embed="rId2"/>
          <a:stretch>
            <a:fillRect/>
          </a:stretch>
        </p:blipFill>
        <p:spPr>
          <a:xfrm>
            <a:off x="6736080" y="948221"/>
            <a:ext cx="5061050" cy="2926763"/>
          </a:xfrm>
          <a:prstGeom prst="rect">
            <a:avLst/>
          </a:prstGeom>
        </p:spPr>
      </p:pic>
      <p:pic>
        <p:nvPicPr>
          <p:cNvPr id="5" name="Picture 4" descr="Text&#10;&#10;Description automatically generated">
            <a:extLst>
              <a:ext uri="{FF2B5EF4-FFF2-40B4-BE49-F238E27FC236}">
                <a16:creationId xmlns:a16="http://schemas.microsoft.com/office/drawing/2014/main" id="{AB26C3E1-4656-6581-2760-7D02FBDA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948221"/>
            <a:ext cx="5571490" cy="5668191"/>
          </a:xfrm>
          <a:prstGeom prst="rect">
            <a:avLst/>
          </a:prstGeom>
        </p:spPr>
      </p:pic>
    </p:spTree>
    <p:extLst>
      <p:ext uri="{BB962C8B-B14F-4D97-AF65-F5344CB8AC3E}">
        <p14:creationId xmlns:p14="http://schemas.microsoft.com/office/powerpoint/2010/main" val="198609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865000" y="4064001"/>
            <a:ext cx="5061051" cy="1717040"/>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386081"/>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6.</a:t>
            </a:r>
            <a:r>
              <a:rPr lang="en-US" sz="1800" b="0" dirty="0">
                <a:latin typeface="Congenial" panose="020B0604020202020204" pitchFamily="2" charset="0"/>
              </a:rPr>
              <a:t> </a:t>
            </a:r>
            <a:r>
              <a:rPr lang="en-US" sz="1800" b="0" i="0" u="none" strike="noStrike" baseline="0" dirty="0">
                <a:latin typeface="Congenial" panose="02000503040000020004" pitchFamily="2" charset="0"/>
              </a:rPr>
              <a:t>Generate a report which contains the top 5 customers who received an average high </a:t>
            </a:r>
            <a:r>
              <a:rPr lang="en-US" sz="1800" b="0" i="0" u="none" strike="noStrike" baseline="0" dirty="0" err="1">
                <a:latin typeface="Congenial" panose="02000503040000020004" pitchFamily="2" charset="0"/>
              </a:rPr>
              <a:t>pre_invoice_discount_pct</a:t>
            </a:r>
            <a:r>
              <a:rPr lang="en-US" sz="1800" b="0" i="0" u="none" strike="noStrike" baseline="0" dirty="0">
                <a:latin typeface="Congenial" panose="02000503040000020004" pitchFamily="2" charset="0"/>
              </a:rPr>
              <a:t> for the fiscal year 2021 and in the Indian market.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11</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65000" y="4466671"/>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Top 5 customers receives the almost same average 30% of pre-invoice discount percent</a:t>
            </a:r>
          </a:p>
        </p:txBody>
      </p:sp>
      <p:pic>
        <p:nvPicPr>
          <p:cNvPr id="2" name="Picture 1">
            <a:extLst>
              <a:ext uri="{FF2B5EF4-FFF2-40B4-BE49-F238E27FC236}">
                <a16:creationId xmlns:a16="http://schemas.microsoft.com/office/drawing/2014/main" id="{42456610-A691-8894-EE52-EC54028306A3}"/>
              </a:ext>
            </a:extLst>
          </p:cNvPr>
          <p:cNvPicPr>
            <a:picLocks noChangeAspect="1"/>
          </p:cNvPicPr>
          <p:nvPr/>
        </p:nvPicPr>
        <p:blipFill>
          <a:blip r:embed="rId2"/>
          <a:stretch>
            <a:fillRect/>
          </a:stretch>
        </p:blipFill>
        <p:spPr>
          <a:xfrm>
            <a:off x="6865001" y="1314111"/>
            <a:ext cx="5061051" cy="2622471"/>
          </a:xfrm>
          <a:prstGeom prst="rect">
            <a:avLst/>
          </a:prstGeom>
        </p:spPr>
      </p:pic>
      <p:pic>
        <p:nvPicPr>
          <p:cNvPr id="5" name="Picture 4" descr="Text&#10;&#10;Description automatically generated">
            <a:extLst>
              <a:ext uri="{FF2B5EF4-FFF2-40B4-BE49-F238E27FC236}">
                <a16:creationId xmlns:a16="http://schemas.microsoft.com/office/drawing/2014/main" id="{7175B697-24E0-3F08-DC0D-C3E5FC698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288528"/>
            <a:ext cx="5717341" cy="5291343"/>
          </a:xfrm>
          <a:prstGeom prst="rect">
            <a:avLst/>
          </a:prstGeom>
        </p:spPr>
      </p:pic>
    </p:spTree>
    <p:extLst>
      <p:ext uri="{BB962C8B-B14F-4D97-AF65-F5344CB8AC3E}">
        <p14:creationId xmlns:p14="http://schemas.microsoft.com/office/powerpoint/2010/main" val="363406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268720" y="4409440"/>
            <a:ext cx="5657331" cy="2170431"/>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49" y="210874"/>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7.</a:t>
            </a:r>
            <a:r>
              <a:rPr lang="en-US" sz="1800" b="0" dirty="0">
                <a:latin typeface="Congenial" panose="020B0604020202020204" pitchFamily="2" charset="0"/>
              </a:rPr>
              <a:t> </a:t>
            </a:r>
            <a:r>
              <a:rPr lang="en-US" sz="1800" b="0" i="0" u="none" strike="noStrike" baseline="0" dirty="0">
                <a:latin typeface="Congenial" panose="02000503040000020004" pitchFamily="2" charset="0"/>
              </a:rPr>
              <a:t>Get the complete report of the Gross sales amount for the customer </a:t>
            </a:r>
            <a:r>
              <a:rPr lang="en-US" sz="1800" b="1" i="0" u="none" strike="noStrike" baseline="0" dirty="0">
                <a:latin typeface="Congenial" panose="02000503040000020004" pitchFamily="2" charset="0"/>
              </a:rPr>
              <a:t>“</a:t>
            </a:r>
            <a:r>
              <a:rPr lang="en-US" sz="1800" b="1" i="0" u="none" strike="noStrike" baseline="0" dirty="0" err="1">
                <a:latin typeface="Congenial" panose="02000503040000020004" pitchFamily="2" charset="0"/>
              </a:rPr>
              <a:t>Atliq</a:t>
            </a:r>
            <a:r>
              <a:rPr lang="en-US" sz="1800" b="1" i="0" u="none" strike="noStrike" baseline="0" dirty="0">
                <a:latin typeface="Congenial" panose="02000503040000020004" pitchFamily="2" charset="0"/>
              </a:rPr>
              <a:t> Exclusive” </a:t>
            </a:r>
            <a:r>
              <a:rPr lang="en-US" sz="1800" b="0" i="0" u="none" strike="noStrike" baseline="0" dirty="0">
                <a:latin typeface="Congenial" panose="02000503040000020004" pitchFamily="2" charset="0"/>
              </a:rPr>
              <a:t>for each month </a:t>
            </a:r>
            <a:r>
              <a:rPr lang="en-US" sz="1800" b="1" i="0" u="none" strike="noStrike" baseline="0" dirty="0">
                <a:latin typeface="Congenial" panose="02000503040000020004" pitchFamily="2" charset="0"/>
              </a:rPr>
              <a:t>.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12</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384340" y="4734560"/>
            <a:ext cx="4932131" cy="1508105"/>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2020 November shows highest gross sales and from 2020 November , on average more than USD 10 million gross sales were done up to 2021 August. This indicates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performed well in FY 2021.</a:t>
            </a:r>
          </a:p>
        </p:txBody>
      </p:sp>
      <p:pic>
        <p:nvPicPr>
          <p:cNvPr id="7" name="Picture 6">
            <a:extLst>
              <a:ext uri="{FF2B5EF4-FFF2-40B4-BE49-F238E27FC236}">
                <a16:creationId xmlns:a16="http://schemas.microsoft.com/office/drawing/2014/main" id="{069DD787-A058-FB5E-23AB-459EAD2428BD}"/>
              </a:ext>
            </a:extLst>
          </p:cNvPr>
          <p:cNvPicPr>
            <a:picLocks noChangeAspect="1"/>
          </p:cNvPicPr>
          <p:nvPr/>
        </p:nvPicPr>
        <p:blipFill>
          <a:blip r:embed="rId2"/>
          <a:stretch>
            <a:fillRect/>
          </a:stretch>
        </p:blipFill>
        <p:spPr>
          <a:xfrm>
            <a:off x="6268720" y="1221429"/>
            <a:ext cx="5657331" cy="3061785"/>
          </a:xfrm>
          <a:prstGeom prst="rect">
            <a:avLst/>
          </a:prstGeom>
        </p:spPr>
      </p:pic>
      <p:pic>
        <p:nvPicPr>
          <p:cNvPr id="9" name="Picture 8" descr="Text&#10;&#10;Description automatically generated">
            <a:extLst>
              <a:ext uri="{FF2B5EF4-FFF2-40B4-BE49-F238E27FC236}">
                <a16:creationId xmlns:a16="http://schemas.microsoft.com/office/drawing/2014/main" id="{E7D391F4-6871-13E1-1792-CC16BC3BD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9" y="1221430"/>
            <a:ext cx="5061051" cy="5392148"/>
          </a:xfrm>
          <a:prstGeom prst="rect">
            <a:avLst/>
          </a:prstGeom>
        </p:spPr>
      </p:pic>
    </p:spTree>
    <p:extLst>
      <p:ext uri="{BB962C8B-B14F-4D97-AF65-F5344CB8AC3E}">
        <p14:creationId xmlns:p14="http://schemas.microsoft.com/office/powerpoint/2010/main" val="1571270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865000" y="4064001"/>
            <a:ext cx="5061051" cy="2385808"/>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1" y="351345"/>
            <a:ext cx="10825581" cy="583375"/>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8.</a:t>
            </a:r>
            <a:r>
              <a:rPr lang="en-US" sz="1800" b="0" dirty="0">
                <a:latin typeface="Congenial" panose="020B0604020202020204" pitchFamily="2" charset="0"/>
              </a:rPr>
              <a:t> </a:t>
            </a:r>
            <a:r>
              <a:rPr lang="en-US" sz="1800" b="0" i="0" u="none" strike="noStrike" baseline="0" dirty="0">
                <a:latin typeface="Congenial" panose="02000503040000020004" pitchFamily="2" charset="0"/>
              </a:rPr>
              <a:t>In which quarter of 2020, got the maximum </a:t>
            </a:r>
            <a:r>
              <a:rPr lang="en-US" sz="1800" b="0" i="0" u="none" strike="noStrike" baseline="0" dirty="0" err="1">
                <a:latin typeface="Congenial" panose="02000503040000020004" pitchFamily="2" charset="0"/>
              </a:rPr>
              <a:t>total_sold_quantity</a:t>
            </a:r>
            <a:r>
              <a:rPr lang="en-US" sz="1800" b="0" i="0" u="none" strike="noStrike" baseline="0" dirty="0">
                <a:latin typeface="Congenial" panose="02000503040000020004" pitchFamily="2" charset="0"/>
              </a:rPr>
              <a:t>?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13</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64999" y="4348480"/>
            <a:ext cx="4932131" cy="1292662"/>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err="1">
                <a:solidFill>
                  <a:schemeClr val="bg1"/>
                </a:solidFill>
                <a:latin typeface="Congenial Light" panose="02000503040000020004" pitchFamily="2" charset="0"/>
              </a:rPr>
              <a:t>AltiQ</a:t>
            </a:r>
            <a:r>
              <a:rPr lang="en-US" sz="1400" dirty="0">
                <a:solidFill>
                  <a:schemeClr val="bg1"/>
                </a:solidFill>
                <a:latin typeface="Congenial Light" panose="02000503040000020004" pitchFamily="2" charset="0"/>
              </a:rPr>
              <a:t> Exclusive is outperformed in QI &amp; Q2 compared to other quarters. Christmas &amp; New year holidays could be the reasons sales increase in QI &amp; Q2</a:t>
            </a:r>
          </a:p>
        </p:txBody>
      </p:sp>
      <p:pic>
        <p:nvPicPr>
          <p:cNvPr id="7" name="Picture 6">
            <a:extLst>
              <a:ext uri="{FF2B5EF4-FFF2-40B4-BE49-F238E27FC236}">
                <a16:creationId xmlns:a16="http://schemas.microsoft.com/office/drawing/2014/main" id="{228DF90C-3EA2-7BAC-D2A8-5D572C1895AA}"/>
              </a:ext>
            </a:extLst>
          </p:cNvPr>
          <p:cNvPicPr>
            <a:picLocks noChangeAspect="1"/>
          </p:cNvPicPr>
          <p:nvPr/>
        </p:nvPicPr>
        <p:blipFill>
          <a:blip r:embed="rId2"/>
          <a:stretch>
            <a:fillRect/>
          </a:stretch>
        </p:blipFill>
        <p:spPr>
          <a:xfrm>
            <a:off x="6864999" y="1288528"/>
            <a:ext cx="5061051" cy="2610101"/>
          </a:xfrm>
          <a:prstGeom prst="rect">
            <a:avLst/>
          </a:prstGeom>
        </p:spPr>
      </p:pic>
      <p:pic>
        <p:nvPicPr>
          <p:cNvPr id="9" name="Picture 8" descr="Text&#10;&#10;Description automatically generated">
            <a:extLst>
              <a:ext uri="{FF2B5EF4-FFF2-40B4-BE49-F238E27FC236}">
                <a16:creationId xmlns:a16="http://schemas.microsoft.com/office/drawing/2014/main" id="{1679CCC2-33EE-10CB-7B61-170D61B9A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8" y="1288527"/>
            <a:ext cx="5839981" cy="5161281"/>
          </a:xfrm>
          <a:prstGeom prst="rect">
            <a:avLst/>
          </a:prstGeom>
        </p:spPr>
      </p:pic>
    </p:spTree>
    <p:extLst>
      <p:ext uri="{BB962C8B-B14F-4D97-AF65-F5344CB8AC3E}">
        <p14:creationId xmlns:p14="http://schemas.microsoft.com/office/powerpoint/2010/main" val="399678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5547879" y="4968240"/>
            <a:ext cx="6139931" cy="1803297"/>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386081"/>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9.</a:t>
            </a:r>
            <a:r>
              <a:rPr lang="en-US" sz="1800" b="0" dirty="0">
                <a:latin typeface="Congenial" panose="020B0604020202020204" pitchFamily="2" charset="0"/>
              </a:rPr>
              <a:t> </a:t>
            </a:r>
            <a:r>
              <a:rPr lang="en-US" sz="1800" b="0" i="0" u="none" strike="noStrike" baseline="0" dirty="0">
                <a:latin typeface="Congenial" panose="02000503040000020004" pitchFamily="2" charset="0"/>
              </a:rPr>
              <a:t>Which channel helped to bring more gross sales in the fiscal year 2021 and the percentage of contribution?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14</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5690119" y="5211722"/>
            <a:ext cx="560780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Retailer dominates in helping more gross sales for FY2021. </a:t>
            </a:r>
            <a:r>
              <a:rPr lang="en-US" sz="1400" dirty="0" err="1">
                <a:solidFill>
                  <a:schemeClr val="bg1"/>
                </a:solidFill>
                <a:latin typeface="Congenial Light" panose="02000503040000020004" pitchFamily="2" charset="0"/>
              </a:rPr>
              <a:t>AltiQ</a:t>
            </a:r>
            <a:r>
              <a:rPr lang="en-US" sz="1400" dirty="0">
                <a:solidFill>
                  <a:schemeClr val="bg1"/>
                </a:solidFill>
                <a:latin typeface="Congenial Light" panose="02000503040000020004" pitchFamily="2" charset="0"/>
              </a:rPr>
              <a:t> needs to take strategic moves in other channels to increase sales.</a:t>
            </a:r>
          </a:p>
        </p:txBody>
      </p:sp>
      <p:pic>
        <p:nvPicPr>
          <p:cNvPr id="7" name="Picture 6">
            <a:extLst>
              <a:ext uri="{FF2B5EF4-FFF2-40B4-BE49-F238E27FC236}">
                <a16:creationId xmlns:a16="http://schemas.microsoft.com/office/drawing/2014/main" id="{FE1DC081-B7D4-9228-E13A-3A3C181CD1B2}"/>
              </a:ext>
            </a:extLst>
          </p:cNvPr>
          <p:cNvPicPr>
            <a:picLocks noChangeAspect="1"/>
          </p:cNvPicPr>
          <p:nvPr/>
        </p:nvPicPr>
        <p:blipFill>
          <a:blip r:embed="rId2"/>
          <a:stretch>
            <a:fillRect/>
          </a:stretch>
        </p:blipFill>
        <p:spPr>
          <a:xfrm>
            <a:off x="5547879" y="1215391"/>
            <a:ext cx="6139931" cy="3553554"/>
          </a:xfrm>
          <a:prstGeom prst="rect">
            <a:avLst/>
          </a:prstGeom>
        </p:spPr>
      </p:pic>
      <p:pic>
        <p:nvPicPr>
          <p:cNvPr id="9" name="Picture 8" descr="Text&#10;&#10;Description automatically generated">
            <a:extLst>
              <a:ext uri="{FF2B5EF4-FFF2-40B4-BE49-F238E27FC236}">
                <a16:creationId xmlns:a16="http://schemas.microsoft.com/office/drawing/2014/main" id="{5586F6B3-F282-1AF3-6D90-CC2206FD1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170" y="1215391"/>
            <a:ext cx="3895090" cy="5556146"/>
          </a:xfrm>
          <a:prstGeom prst="rect">
            <a:avLst/>
          </a:prstGeom>
        </p:spPr>
      </p:pic>
    </p:spTree>
    <p:extLst>
      <p:ext uri="{BB962C8B-B14F-4D97-AF65-F5344CB8AC3E}">
        <p14:creationId xmlns:p14="http://schemas.microsoft.com/office/powerpoint/2010/main" val="235152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5852160" y="4698675"/>
            <a:ext cx="6073891" cy="2085930"/>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235227"/>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10.</a:t>
            </a:r>
            <a:r>
              <a:rPr lang="en-US" sz="1800" b="0" dirty="0">
                <a:latin typeface="Congenial" panose="020B0604020202020204" pitchFamily="2" charset="0"/>
              </a:rPr>
              <a:t> </a:t>
            </a:r>
            <a:r>
              <a:rPr lang="en-US" sz="1800" b="0" i="0" u="none" strike="noStrike" baseline="0" dirty="0">
                <a:latin typeface="Congenial" panose="02000503040000020004" pitchFamily="2" charset="0"/>
              </a:rPr>
              <a:t>Get the Top 3 products in each division that have a high </a:t>
            </a:r>
            <a:r>
              <a:rPr lang="en-US" sz="1800" b="0" i="0" u="none" strike="noStrike" baseline="0" dirty="0" err="1">
                <a:latin typeface="Congenial" panose="02000503040000020004" pitchFamily="2" charset="0"/>
              </a:rPr>
              <a:t>total_sold_quantity</a:t>
            </a:r>
            <a:r>
              <a:rPr lang="en-US" sz="1800" b="0" i="0" u="none" strike="noStrike" baseline="0" dirty="0">
                <a:latin typeface="Congenial" panose="02000503040000020004" pitchFamily="2" charset="0"/>
              </a:rPr>
              <a:t> in the </a:t>
            </a:r>
            <a:r>
              <a:rPr lang="en-US" sz="1800" b="0" i="0" u="none" strike="noStrike" baseline="0" dirty="0" err="1">
                <a:latin typeface="Congenial" panose="02000503040000020004" pitchFamily="2" charset="0"/>
              </a:rPr>
              <a:t>fiscal_year</a:t>
            </a:r>
            <a:r>
              <a:rPr lang="en-US" sz="1800" b="0" i="0" u="none" strike="noStrike" baseline="0" dirty="0">
                <a:latin typeface="Congenial" panose="02000503040000020004" pitchFamily="2" charset="0"/>
              </a:rPr>
              <a:t> 2021?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15</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096000" y="5000384"/>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Pen Drive takes number one place in total sold quantity by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a:t>
            </a:r>
          </a:p>
        </p:txBody>
      </p:sp>
      <p:pic>
        <p:nvPicPr>
          <p:cNvPr id="7" name="Picture 6">
            <a:extLst>
              <a:ext uri="{FF2B5EF4-FFF2-40B4-BE49-F238E27FC236}">
                <a16:creationId xmlns:a16="http://schemas.microsoft.com/office/drawing/2014/main" id="{95739A2A-1AC2-48BF-222E-3C2EDE68F33E}"/>
              </a:ext>
            </a:extLst>
          </p:cNvPr>
          <p:cNvPicPr>
            <a:picLocks noChangeAspect="1"/>
          </p:cNvPicPr>
          <p:nvPr/>
        </p:nvPicPr>
        <p:blipFill>
          <a:blip r:embed="rId2"/>
          <a:stretch>
            <a:fillRect/>
          </a:stretch>
        </p:blipFill>
        <p:spPr>
          <a:xfrm>
            <a:off x="5852160" y="1221429"/>
            <a:ext cx="6073891" cy="3279473"/>
          </a:xfrm>
          <a:prstGeom prst="rect">
            <a:avLst/>
          </a:prstGeom>
        </p:spPr>
      </p:pic>
      <p:pic>
        <p:nvPicPr>
          <p:cNvPr id="9" name="Picture 8" descr="Text&#10;&#10;Description automatically generated">
            <a:extLst>
              <a:ext uri="{FF2B5EF4-FFF2-40B4-BE49-F238E27FC236}">
                <a16:creationId xmlns:a16="http://schemas.microsoft.com/office/drawing/2014/main" id="{B9FE5089-7B3B-F387-A1E9-C989B4391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221429"/>
            <a:ext cx="4738370" cy="5563176"/>
          </a:xfrm>
          <a:prstGeom prst="rect">
            <a:avLst/>
          </a:prstGeom>
        </p:spPr>
      </p:pic>
    </p:spTree>
    <p:extLst>
      <p:ext uri="{BB962C8B-B14F-4D97-AF65-F5344CB8AC3E}">
        <p14:creationId xmlns:p14="http://schemas.microsoft.com/office/powerpoint/2010/main" val="323496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p:txBody>
          <a:bodyPr/>
          <a:lstStyle/>
          <a:p>
            <a:r>
              <a:rPr lang="en-US" dirty="0"/>
              <a:t>Thanks to your valuable time and please share your thoughts, suggestion, improvement points in the comments section</a:t>
            </a:r>
          </a:p>
          <a:p>
            <a:endParaRPr lang="en-US" dirty="0"/>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a:xfrm>
            <a:off x="7498080" y="4953243"/>
            <a:ext cx="4008120" cy="588795"/>
          </a:xfrm>
        </p:spPr>
        <p:txBody>
          <a:bodyPr/>
          <a:lstStyle/>
          <a:p>
            <a:r>
              <a:rPr lang="en-US" b="1" dirty="0"/>
              <a:t> </a:t>
            </a:r>
            <a:r>
              <a:rPr lang="en-US" dirty="0"/>
              <a:t>  </a:t>
            </a:r>
          </a:p>
          <a:p>
            <a:r>
              <a:rPr lang="en-US" dirty="0"/>
              <a:t>https://www.linkedin.com/in/malavansa/</a:t>
            </a:r>
          </a:p>
        </p:txBody>
      </p:sp>
      <p:pic>
        <p:nvPicPr>
          <p:cNvPr id="4098" name="Picture 2" descr="Linkedin - Free social media icons">
            <a:extLst>
              <a:ext uri="{FF2B5EF4-FFF2-40B4-BE49-F238E27FC236}">
                <a16:creationId xmlns:a16="http://schemas.microsoft.com/office/drawing/2014/main" id="{886F00AA-7382-4810-EED5-7ABBFCA03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7623" y="5157782"/>
            <a:ext cx="472122" cy="4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Introduction</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369332"/>
          </a:xfrm>
        </p:spPr>
        <p:txBody>
          <a:bodyPr/>
          <a:lstStyle/>
          <a:p>
            <a:r>
              <a:rPr lang="en-US" dirty="0"/>
              <a:t>Brief intro about company and business problem they have.</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dirty="0"/>
              <a:t>02. Understanding Data</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a:lstStyle/>
          <a:p>
            <a:r>
              <a:rPr lang="en-US" dirty="0"/>
              <a:t>Get to know about database schema and data fields </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r>
              <a:rPr lang="en-US" dirty="0"/>
              <a:t>03. Ad-hoc Requests and Visualization</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52500" y="5131299"/>
            <a:ext cx="2133600" cy="369332"/>
          </a:xfrm>
        </p:spPr>
        <p:txBody>
          <a:bodyPr/>
          <a:lstStyle/>
          <a:p>
            <a:r>
              <a:rPr lang="en-US" dirty="0"/>
              <a:t>See how we handle the business issues and convert SQL query output into visualization and create data story from it or discover insights from it.</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dirty="0"/>
              <a:t>04. Thank you and Feedback</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9"/>
            <a:ext cx="2128157" cy="369332"/>
          </a:xfrm>
        </p:spPr>
        <p:txBody>
          <a:bodyPr/>
          <a:lstStyle/>
          <a:p>
            <a:r>
              <a:rPr lang="en-US" dirty="0"/>
              <a:t>Expecting feedbacks to improve solutions further.</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r>
              <a:rPr lang="en-US" b="0" i="0" dirty="0" err="1">
                <a:solidFill>
                  <a:srgbClr val="24292F"/>
                </a:solidFill>
                <a:effectLst/>
                <a:latin typeface="-apple-system"/>
              </a:rPr>
              <a:t>Atliq</a:t>
            </a:r>
            <a:r>
              <a:rPr lang="en-US" b="0" i="0" dirty="0">
                <a:solidFill>
                  <a:srgbClr val="24292F"/>
                </a:solidFill>
                <a:effectLst/>
                <a:latin typeface="-apple-system"/>
              </a:rPr>
              <a:t> </a:t>
            </a:r>
            <a:r>
              <a:rPr lang="en-US" b="0" i="0" dirty="0" err="1">
                <a:solidFill>
                  <a:srgbClr val="24292F"/>
                </a:solidFill>
                <a:effectLst/>
                <a:latin typeface="-apple-system"/>
              </a:rPr>
              <a:t>Hardwares</a:t>
            </a:r>
            <a:r>
              <a:rPr lang="en-US" b="0" i="0" dirty="0">
                <a:solidFill>
                  <a:srgbClr val="24292F"/>
                </a:solidFill>
                <a:effectLst/>
                <a:latin typeface="-apple-system"/>
              </a:rPr>
              <a:t> (imaginary company) is one of the leading computer hardware producers in India and well expanded in other countries too. 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pic>
        <p:nvPicPr>
          <p:cNvPr id="53" name="Picture Placeholder 52" descr="Hanging Lightbulb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754D517D-5ADB-4E76-8055-112356C09C3B">
            <a:extLst>
              <a:ext uri="{FF2B5EF4-FFF2-40B4-BE49-F238E27FC236}">
                <a16:creationId xmlns:a16="http://schemas.microsoft.com/office/drawing/2014/main" id="{F88DCF4D-1B4D-F7BB-92C7-8EDA9316D1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388620"/>
            <a:ext cx="6096000" cy="608076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4941477" cy="610863"/>
          </a:xfrm>
        </p:spPr>
        <p:txBody>
          <a:bodyPr anchor="b">
            <a:normAutofit/>
          </a:bodyPr>
          <a:lstStyle/>
          <a:p>
            <a:r>
              <a:rPr lang="en-US" sz="4100"/>
              <a:t>Understanding Data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2"/>
            <a:ext cx="5143501" cy="3918397"/>
          </a:xfrm>
        </p:spPr>
        <p:txBody>
          <a:bodyPr>
            <a:normAutofit lnSpcReduction="10000"/>
          </a:bodyPr>
          <a:lstStyle/>
          <a:p>
            <a:r>
              <a:rPr lang="en-US" dirty="0">
                <a:latin typeface="Congenial Light" panose="02000503040000020004" pitchFamily="2" charset="0"/>
              </a:rPr>
              <a:t>This database has 6 tables from which two dimensional tables and other ones are fact tables.</a:t>
            </a:r>
          </a:p>
          <a:p>
            <a:r>
              <a:rPr lang="en-US" dirty="0">
                <a:latin typeface="Congenial Light" panose="02000503040000020004" pitchFamily="2" charset="0"/>
              </a:rPr>
              <a:t>The dataset only contains observations for the years 2020 &amp; 2021</a:t>
            </a:r>
          </a:p>
          <a:p>
            <a:r>
              <a:rPr lang="en-US" dirty="0">
                <a:latin typeface="Congenial Light" panose="02000503040000020004" pitchFamily="2" charset="0"/>
              </a:rPr>
              <a:t>DB Table Info:</a:t>
            </a:r>
          </a:p>
          <a:p>
            <a:r>
              <a:rPr lang="en-US" sz="1300" dirty="0">
                <a:latin typeface="Congenial Light" panose="02000503040000020004" pitchFamily="2" charset="0"/>
              </a:rPr>
              <a:t>1. </a:t>
            </a:r>
            <a:r>
              <a:rPr lang="en-US" sz="1300" dirty="0" err="1">
                <a:latin typeface="Congenial Light" panose="02000503040000020004" pitchFamily="2" charset="0"/>
              </a:rPr>
              <a:t>dim_customer</a:t>
            </a:r>
            <a:r>
              <a:rPr lang="en-US" sz="1300" dirty="0">
                <a:latin typeface="Congenial Light" panose="02000503040000020004" pitchFamily="2" charset="0"/>
              </a:rPr>
              <a:t>: contains customer-related data</a:t>
            </a:r>
          </a:p>
          <a:p>
            <a:r>
              <a:rPr lang="en-US" sz="1300" dirty="0">
                <a:latin typeface="Congenial Light" panose="02000503040000020004" pitchFamily="2" charset="0"/>
              </a:rPr>
              <a:t>2. </a:t>
            </a:r>
            <a:r>
              <a:rPr lang="en-US" sz="1300" dirty="0" err="1">
                <a:latin typeface="Congenial Light" panose="02000503040000020004" pitchFamily="2" charset="0"/>
              </a:rPr>
              <a:t>dim_product</a:t>
            </a:r>
            <a:r>
              <a:rPr lang="en-US" sz="1300" dirty="0">
                <a:latin typeface="Congenial Light" panose="02000503040000020004" pitchFamily="2" charset="0"/>
              </a:rPr>
              <a:t>: contains product-related data</a:t>
            </a:r>
          </a:p>
          <a:p>
            <a:r>
              <a:rPr lang="en-US" sz="1300" dirty="0">
                <a:latin typeface="Congenial Light" panose="02000503040000020004" pitchFamily="2" charset="0"/>
              </a:rPr>
              <a:t>3. </a:t>
            </a:r>
            <a:r>
              <a:rPr lang="en-US" sz="1300" dirty="0" err="1">
                <a:latin typeface="Congenial Light" panose="02000503040000020004" pitchFamily="2" charset="0"/>
              </a:rPr>
              <a:t>fact_gross_price</a:t>
            </a:r>
            <a:r>
              <a:rPr lang="en-US" sz="1300" dirty="0">
                <a:latin typeface="Congenial Light" panose="02000503040000020004" pitchFamily="2" charset="0"/>
              </a:rPr>
              <a:t>: contains gross price information for each product</a:t>
            </a:r>
          </a:p>
          <a:p>
            <a:r>
              <a:rPr lang="en-US" sz="1300" dirty="0">
                <a:latin typeface="Congenial Light" panose="02000503040000020004" pitchFamily="2" charset="0"/>
              </a:rPr>
              <a:t>4. </a:t>
            </a:r>
            <a:r>
              <a:rPr lang="en-US" sz="1300" dirty="0" err="1">
                <a:latin typeface="Congenial Light" panose="02000503040000020004" pitchFamily="2" charset="0"/>
              </a:rPr>
              <a:t>fact_manufacturing_cost</a:t>
            </a:r>
            <a:r>
              <a:rPr lang="en-US" sz="1300" dirty="0">
                <a:latin typeface="Congenial Light" panose="02000503040000020004" pitchFamily="2" charset="0"/>
              </a:rPr>
              <a:t>: contains the cost incurred in the production of each product</a:t>
            </a:r>
          </a:p>
          <a:p>
            <a:r>
              <a:rPr lang="en-US" sz="1300" dirty="0">
                <a:latin typeface="Congenial Light" panose="02000503040000020004" pitchFamily="2" charset="0"/>
              </a:rPr>
              <a:t>5. </a:t>
            </a:r>
            <a:r>
              <a:rPr lang="en-US" sz="1300" dirty="0" err="1">
                <a:latin typeface="Congenial Light" panose="02000503040000020004" pitchFamily="2" charset="0"/>
              </a:rPr>
              <a:t>fact_pre_invoice_deductions</a:t>
            </a:r>
            <a:r>
              <a:rPr lang="en-US" sz="1300" dirty="0">
                <a:latin typeface="Congenial Light" panose="02000503040000020004" pitchFamily="2" charset="0"/>
              </a:rPr>
              <a:t>: contains pre-invoice deductions information for each product</a:t>
            </a:r>
          </a:p>
          <a:p>
            <a:r>
              <a:rPr lang="en-US" sz="1300" dirty="0">
                <a:latin typeface="Congenial Light" panose="02000503040000020004" pitchFamily="2" charset="0"/>
              </a:rPr>
              <a:t>6. </a:t>
            </a:r>
            <a:r>
              <a:rPr lang="en-US" sz="1300" dirty="0" err="1">
                <a:latin typeface="Congenial Light" panose="02000503040000020004" pitchFamily="2" charset="0"/>
              </a:rPr>
              <a:t>fact_sales_monthly</a:t>
            </a:r>
            <a:r>
              <a:rPr lang="en-US" sz="1300" dirty="0">
                <a:latin typeface="Congenial Light" panose="02000503040000020004" pitchFamily="2" charset="0"/>
              </a:rPr>
              <a:t>: contains monthly sales data for each product.</a:t>
            </a:r>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nchor="t">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184890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087120" y="3204247"/>
            <a:ext cx="2843129" cy="1599260"/>
          </a:xfrm>
        </p:spPr>
      </p:pic>
      <p:pic>
        <p:nvPicPr>
          <p:cNvPr id="5122" name="Picture 2" descr="Premium Photo | Copy space office black table with laptop, notebook, pencil  and coffee cup with plat. | Linkedin background, Black table, Linkedin  cover photo">
            <a:extLst>
              <a:ext uri="{FF2B5EF4-FFF2-40B4-BE49-F238E27FC236}">
                <a16:creationId xmlns:a16="http://schemas.microsoft.com/office/drawing/2014/main" id="{851F2403-0BD2-64C9-83EB-C71253843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246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lstStyle/>
          <a:p>
            <a:r>
              <a:rPr lang="en-US" dirty="0"/>
              <a:t>Ad-Hoc Analysis</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46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5327000" y="4864534"/>
            <a:ext cx="6470131" cy="1382901"/>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610565"/>
            <a:ext cx="9338217"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1. </a:t>
            </a:r>
            <a:r>
              <a:rPr lang="en-US" sz="1800" b="0" i="0" u="none" strike="noStrike" baseline="0" dirty="0">
                <a:latin typeface="Congenial" panose="020B0604020202020204" pitchFamily="2" charset="0"/>
              </a:rPr>
              <a:t>Provide the list of markets in which customer "</a:t>
            </a:r>
            <a:r>
              <a:rPr lang="en-US" sz="1800" b="0" i="0" u="none" strike="noStrike" baseline="0" dirty="0" err="1">
                <a:latin typeface="Congenial" panose="020B0604020202020204" pitchFamily="2" charset="0"/>
              </a:rPr>
              <a:t>Atliq</a:t>
            </a:r>
            <a:r>
              <a:rPr lang="en-US" sz="1800" b="0" i="0" u="none" strike="noStrike" baseline="0" dirty="0">
                <a:latin typeface="Congenial" panose="020B0604020202020204" pitchFamily="2" charset="0"/>
              </a:rPr>
              <a:t> Exclusive" operates its   business in the APAC region. </a:t>
            </a:r>
            <a:endParaRPr lang="en-US" dirty="0">
              <a:latin typeface="Congenial" panose="020B06040202020202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6</a:t>
            </a:fld>
            <a:endParaRPr lang="en-US" dirty="0"/>
          </a:p>
        </p:txBody>
      </p:sp>
      <p:pic>
        <p:nvPicPr>
          <p:cNvPr id="9" name="Picture 8">
            <a:extLst>
              <a:ext uri="{FF2B5EF4-FFF2-40B4-BE49-F238E27FC236}">
                <a16:creationId xmlns:a16="http://schemas.microsoft.com/office/drawing/2014/main" id="{CD0A609D-F894-9ACA-D603-CE18F4F94826}"/>
              </a:ext>
            </a:extLst>
          </p:cNvPr>
          <p:cNvPicPr>
            <a:picLocks noChangeAspect="1"/>
          </p:cNvPicPr>
          <p:nvPr/>
        </p:nvPicPr>
        <p:blipFill>
          <a:blip r:embed="rId2"/>
          <a:stretch>
            <a:fillRect/>
          </a:stretch>
        </p:blipFill>
        <p:spPr>
          <a:xfrm>
            <a:off x="5327000" y="1359114"/>
            <a:ext cx="6470131" cy="3367734"/>
          </a:xfrm>
          <a:prstGeom prst="rect">
            <a:avLst/>
          </a:prstGeom>
        </p:spPr>
      </p:pic>
      <p:sp>
        <p:nvSpPr>
          <p:cNvPr id="10" name="TextBox 9">
            <a:extLst>
              <a:ext uri="{FF2B5EF4-FFF2-40B4-BE49-F238E27FC236}">
                <a16:creationId xmlns:a16="http://schemas.microsoft.com/office/drawing/2014/main" id="{C68FB6D3-8CBB-F6C8-BABE-C8D2689B49B6}"/>
              </a:ext>
            </a:extLst>
          </p:cNvPr>
          <p:cNvSpPr txBox="1"/>
          <p:nvPr/>
        </p:nvSpPr>
        <p:spPr>
          <a:xfrm>
            <a:off x="5377636" y="5059768"/>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err="1">
                <a:solidFill>
                  <a:schemeClr val="bg1"/>
                </a:solidFill>
                <a:latin typeface="Congenial Light" panose="02000503040000020004" pitchFamily="2" charset="0"/>
              </a:rPr>
              <a:t>AltiQ</a:t>
            </a:r>
            <a:r>
              <a:rPr lang="en-US" sz="1400" dirty="0">
                <a:solidFill>
                  <a:schemeClr val="bg1"/>
                </a:solidFill>
                <a:latin typeface="Congenial Light" panose="02000503040000020004" pitchFamily="2" charset="0"/>
              </a:rPr>
              <a:t> Exclusive is running business in 8 different countries in APAC region</a:t>
            </a:r>
          </a:p>
        </p:txBody>
      </p:sp>
      <p:pic>
        <p:nvPicPr>
          <p:cNvPr id="2050" name="6416B35E-F2EB-4ACE-8593-3F06B81AD64E">
            <a:extLst>
              <a:ext uri="{FF2B5EF4-FFF2-40B4-BE49-F238E27FC236}">
                <a16:creationId xmlns:a16="http://schemas.microsoft.com/office/drawing/2014/main" id="{B5E93573-5DF6-3E2F-3BE7-FC9466316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59114"/>
            <a:ext cx="3886232" cy="485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53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786880" y="4064001"/>
            <a:ext cx="5010251" cy="2268220"/>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473724"/>
            <a:ext cx="10052050" cy="466395"/>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2. </a:t>
            </a:r>
            <a:r>
              <a:rPr lang="en-US" sz="1800" b="0" i="0" u="none" strike="noStrike" baseline="0" dirty="0">
                <a:latin typeface="Congenial" panose="02000503040000020004" pitchFamily="2" charset="0"/>
              </a:rPr>
              <a:t>What is the percentage of unique product increase in 2021 vs. 2020?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7</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54519" y="4444058"/>
            <a:ext cx="4932131" cy="1508105"/>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Unique product count is increased by 36.33 %, it clearly shows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Hardware has significant business growth and it continuously investing in new products to align with market and take competitive advantage over other rivals</a:t>
            </a:r>
          </a:p>
        </p:txBody>
      </p:sp>
      <p:pic>
        <p:nvPicPr>
          <p:cNvPr id="2" name="Picture 1">
            <a:extLst>
              <a:ext uri="{FF2B5EF4-FFF2-40B4-BE49-F238E27FC236}">
                <a16:creationId xmlns:a16="http://schemas.microsoft.com/office/drawing/2014/main" id="{0A1F4A07-3179-66BC-6EF8-CB621ACA0274}"/>
              </a:ext>
            </a:extLst>
          </p:cNvPr>
          <p:cNvPicPr>
            <a:picLocks noChangeAspect="1"/>
          </p:cNvPicPr>
          <p:nvPr/>
        </p:nvPicPr>
        <p:blipFill>
          <a:blip r:embed="rId2"/>
          <a:stretch>
            <a:fillRect/>
          </a:stretch>
        </p:blipFill>
        <p:spPr>
          <a:xfrm>
            <a:off x="7025002" y="1158240"/>
            <a:ext cx="4591163" cy="2743200"/>
          </a:xfrm>
          <a:prstGeom prst="rect">
            <a:avLst/>
          </a:prstGeom>
        </p:spPr>
      </p:pic>
      <p:pic>
        <p:nvPicPr>
          <p:cNvPr id="3074" name="D3702816-19D8-44AD-B574-3F9F7429CAF6">
            <a:extLst>
              <a:ext uri="{FF2B5EF4-FFF2-40B4-BE49-F238E27FC236}">
                <a16:creationId xmlns:a16="http://schemas.microsoft.com/office/drawing/2014/main" id="{87716C4B-EE7F-5F5F-D7C7-9806E0602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58240"/>
            <a:ext cx="5693052" cy="517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31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671619" y="4227853"/>
            <a:ext cx="5061051" cy="2282191"/>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610565"/>
            <a:ext cx="9338217"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3</a:t>
            </a:r>
            <a:r>
              <a:rPr lang="en-US" sz="2400" i="0" u="none" strike="noStrike" baseline="0" dirty="0">
                <a:latin typeface="Congenial" panose="02000503040000020004" pitchFamily="2" charset="0"/>
              </a:rPr>
              <a:t>. </a:t>
            </a:r>
            <a:r>
              <a:rPr lang="en-US" sz="1800" b="0" i="0" u="none" strike="noStrike" baseline="0" dirty="0">
                <a:latin typeface="Congenial" panose="02000503040000020004" pitchFamily="2" charset="0"/>
              </a:rPr>
              <a:t>Provide a report with all the unique product counts for each segment and sort them in descending order of product counts.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8</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00539" y="4523697"/>
            <a:ext cx="4932131" cy="1508105"/>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Hardware is giving more focus on adding new products mainly in notebook and accessories segment due to high demand. Further,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might have invested in new segment in networking segment foreseeing IoT demand.</a:t>
            </a:r>
          </a:p>
        </p:txBody>
      </p:sp>
      <p:pic>
        <p:nvPicPr>
          <p:cNvPr id="2" name="Picture 1">
            <a:extLst>
              <a:ext uri="{FF2B5EF4-FFF2-40B4-BE49-F238E27FC236}">
                <a16:creationId xmlns:a16="http://schemas.microsoft.com/office/drawing/2014/main" id="{A1F9FD4A-603D-13CD-0AD6-FDC2FA1035C0}"/>
              </a:ext>
            </a:extLst>
          </p:cNvPr>
          <p:cNvPicPr>
            <a:picLocks noChangeAspect="1"/>
          </p:cNvPicPr>
          <p:nvPr/>
        </p:nvPicPr>
        <p:blipFill rotWithShape="1">
          <a:blip r:embed="rId2"/>
          <a:srcRect/>
          <a:stretch/>
        </p:blipFill>
        <p:spPr>
          <a:xfrm>
            <a:off x="6800539" y="1338365"/>
            <a:ext cx="4996592" cy="2889488"/>
          </a:xfrm>
          <a:prstGeom prst="rect">
            <a:avLst/>
          </a:prstGeom>
        </p:spPr>
      </p:pic>
      <p:pic>
        <p:nvPicPr>
          <p:cNvPr id="5" name="Picture 4" descr="Text">
            <a:extLst>
              <a:ext uri="{FF2B5EF4-FFF2-40B4-BE49-F238E27FC236}">
                <a16:creationId xmlns:a16="http://schemas.microsoft.com/office/drawing/2014/main" id="{FCEE33F8-811B-15FE-5CE7-6A19B8943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369696"/>
            <a:ext cx="5362575" cy="5210175"/>
          </a:xfrm>
          <a:prstGeom prst="rect">
            <a:avLst/>
          </a:prstGeom>
        </p:spPr>
      </p:pic>
    </p:spTree>
    <p:extLst>
      <p:ext uri="{BB962C8B-B14F-4D97-AF65-F5344CB8AC3E}">
        <p14:creationId xmlns:p14="http://schemas.microsoft.com/office/powerpoint/2010/main" val="113504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400798" y="4064000"/>
            <a:ext cx="5507368" cy="2583983"/>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49" y="386375"/>
            <a:ext cx="9338217"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4. </a:t>
            </a:r>
            <a:r>
              <a:rPr lang="en-US" sz="1800" b="0" i="0" u="none" strike="noStrike" baseline="0" dirty="0">
                <a:latin typeface="Congenial" panose="02000503040000020004" pitchFamily="2" charset="0"/>
              </a:rPr>
              <a:t>Follow-up: Which segment had the most increase in unique products in 2021 vs 2020?</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9</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478921" y="4419600"/>
            <a:ext cx="4932131" cy="1292662"/>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unique products in accessories segment had its maximum  in terms of count while Desktop took its maximum percentage</a:t>
            </a:r>
          </a:p>
        </p:txBody>
      </p:sp>
      <p:pic>
        <p:nvPicPr>
          <p:cNvPr id="2" name="Picture 1">
            <a:extLst>
              <a:ext uri="{FF2B5EF4-FFF2-40B4-BE49-F238E27FC236}">
                <a16:creationId xmlns:a16="http://schemas.microsoft.com/office/drawing/2014/main" id="{304AAD15-83E8-7361-EBB9-EBDD001222FA}"/>
              </a:ext>
            </a:extLst>
          </p:cNvPr>
          <p:cNvPicPr>
            <a:picLocks noChangeAspect="1"/>
          </p:cNvPicPr>
          <p:nvPr/>
        </p:nvPicPr>
        <p:blipFill>
          <a:blip r:embed="rId2"/>
          <a:stretch>
            <a:fillRect/>
          </a:stretch>
        </p:blipFill>
        <p:spPr>
          <a:xfrm>
            <a:off x="6400797" y="998502"/>
            <a:ext cx="5507368" cy="2906424"/>
          </a:xfrm>
          <a:prstGeom prst="rect">
            <a:avLst/>
          </a:prstGeom>
        </p:spPr>
      </p:pic>
      <p:pic>
        <p:nvPicPr>
          <p:cNvPr id="5" name="Picture 4" descr="Text&#10;&#10;Description automatically generated">
            <a:extLst>
              <a:ext uri="{FF2B5EF4-FFF2-40B4-BE49-F238E27FC236}">
                <a16:creationId xmlns:a16="http://schemas.microsoft.com/office/drawing/2014/main" id="{8F6421A6-8A93-5528-80CD-4B682CED3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8" y="997238"/>
            <a:ext cx="5124451" cy="5650745"/>
          </a:xfrm>
          <a:prstGeom prst="rect">
            <a:avLst/>
          </a:prstGeom>
        </p:spPr>
      </p:pic>
    </p:spTree>
    <p:extLst>
      <p:ext uri="{BB962C8B-B14F-4D97-AF65-F5344CB8AC3E}">
        <p14:creationId xmlns:p14="http://schemas.microsoft.com/office/powerpoint/2010/main" val="1654628985"/>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e74f8fa-4f70-4c10-a481-9ace1c42864a}" enabled="1" method="Privileged" siteId="{852c5799-8134-4f15-9d38-eba4296cc76f}" contentBits="0" removed="0"/>
</clbl:labelList>
</file>

<file path=docProps/app.xml><?xml version="1.0" encoding="utf-8"?>
<Properties xmlns="http://schemas.openxmlformats.org/officeDocument/2006/extended-properties" xmlns:vt="http://schemas.openxmlformats.org/officeDocument/2006/docPropsVTypes">
  <Template>Geometric annual presentation</Template>
  <TotalTime>322</TotalTime>
  <Words>877</Words>
  <Application>Microsoft Office PowerPoint</Application>
  <PresentationFormat>Widescreen</PresentationFormat>
  <Paragraphs>88</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-apple-system</vt:lpstr>
      <vt:lpstr>Arial</vt:lpstr>
      <vt:lpstr>Calibri</vt:lpstr>
      <vt:lpstr>Congenial</vt:lpstr>
      <vt:lpstr>Congenial Light</vt:lpstr>
      <vt:lpstr>Franklin Gothic Book</vt:lpstr>
      <vt:lpstr>Franklin Gothic Demi</vt:lpstr>
      <vt:lpstr>Roboto</vt:lpstr>
      <vt:lpstr>Wingdings</vt:lpstr>
      <vt:lpstr>Theme1</vt:lpstr>
      <vt:lpstr>Consumer Goods Ad-Hoc Insights</vt:lpstr>
      <vt:lpstr>Agenda</vt:lpstr>
      <vt:lpstr>Introduction</vt:lpstr>
      <vt:lpstr>Understanding Data</vt:lpstr>
      <vt:lpstr>Ad-Hoc Analysis</vt:lpstr>
      <vt:lpstr>    Question 1. Provide the list of markets in which customer "Atliq Exclusive" operates its   business in the APAC region. </vt:lpstr>
      <vt:lpstr>    Question 2. What is the percentage of unique product increase in 2021 vs. 2020? </vt:lpstr>
      <vt:lpstr>    Question 3. Provide a report with all the unique product counts for each segment and sort them in descending order of product counts. </vt:lpstr>
      <vt:lpstr>    Question 4. Follow-up: Which segment had the most increase in unique products in 2021 vs 2020?</vt:lpstr>
      <vt:lpstr>    Question 5. Get the products that have the highest and lowest manufacturing costs. </vt:lpstr>
      <vt:lpstr>    Question 6. Generate a report which contains the top 5 customers who received an average high pre_invoice_discount_pct for the fiscal year 2021 and in the Indian market. </vt:lpstr>
      <vt:lpstr>    Question 7. Get the complete report of the Gross sales amount for the customer “Atliq Exclusive” for each month . </vt:lpstr>
      <vt:lpstr>    Question 8. In which quarter of 2020, got the maximum total_sold_quantity? </vt:lpstr>
      <vt:lpstr>    Question 9. Which channel helped to bring more gross sales in the fiscal year 2021 and the percentage of contribution? </vt:lpstr>
      <vt:lpstr>    Question 10. Get the Top 3 products in each division that have a high total_sold_quantity in the fiscal_year 2021?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Goods Ad-Hoc Insights</dc:title>
  <dc:creator>Sathkunarajah Malavan (MAS KREEDA)</dc:creator>
  <cp:lastModifiedBy>Sathkunarajah Malavan (MAS KREEDA)</cp:lastModifiedBy>
  <cp:revision>10</cp:revision>
  <dcterms:created xsi:type="dcterms:W3CDTF">2023-03-18T03:21:01Z</dcterms:created>
  <dcterms:modified xsi:type="dcterms:W3CDTF">2023-03-18T08:43:36Z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